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78" r:id="rId5"/>
    <p:sldId id="263" r:id="rId6"/>
    <p:sldId id="266" r:id="rId7"/>
    <p:sldId id="279" r:id="rId8"/>
    <p:sldId id="280" r:id="rId9"/>
    <p:sldId id="281" r:id="rId10"/>
    <p:sldId id="287" r:id="rId11"/>
    <p:sldId id="282" r:id="rId12"/>
    <p:sldId id="284" r:id="rId13"/>
    <p:sldId id="288" r:id="rId14"/>
    <p:sldId id="289" r:id="rId15"/>
    <p:sldId id="290" r:id="rId16"/>
    <p:sldId id="276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923"/>
    <a:srgbClr val="EDEBE8"/>
    <a:srgbClr val="F8C227"/>
    <a:srgbClr val="393E45"/>
    <a:srgbClr val="1A252C"/>
    <a:srgbClr val="3E7B81"/>
    <a:srgbClr val="63554F"/>
    <a:srgbClr val="5EB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8BA1B6-5859-431C-A54F-EB30FE2B45DC}" v="19" dt="2022-02-16T04:19:00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5"/>
    <p:restoredTop sz="80465" autoAdjust="0"/>
  </p:normalViewPr>
  <p:slideViewPr>
    <p:cSldViewPr snapToGrid="0" snapToObjects="1">
      <p:cViewPr varScale="1">
        <p:scale>
          <a:sx n="102" d="100"/>
          <a:sy n="102" d="100"/>
        </p:scale>
        <p:origin x="22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D6908-E3FE-3840-9616-0EE77732B76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018F3-DD6C-BC46-A3B7-B2978CB9F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D54AE-614E-2046-A583-C4BA1C284B2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69863-179D-3E4F-BC2F-8252E481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8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Victoria’s Big Build is now approaching $100B in total spend</a:t>
            </a:r>
          </a:p>
          <a:p>
            <a:r>
              <a:rPr lang="en-AU" dirty="0"/>
              <a:t>Comprises a series of dedicated Projects Offices / Authorities each delivering specific work streams related to road and rail and often both.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69863-179D-3E4F-BC2F-8252E48143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8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 late 2016 a workshop was held in Melbourne to bring interested stakeholders together and identify a program of works to enhance protections for vulnerable road users.</a:t>
            </a:r>
          </a:p>
          <a:p>
            <a:r>
              <a:rPr lang="en-AU" dirty="0"/>
              <a:t>Working groups were formed and concentrated on particular activity streams such as truck standards, route selection and management, public engagement and influence, traffic management plans and compliance,</a:t>
            </a:r>
          </a:p>
          <a:p>
            <a:r>
              <a:rPr lang="en-AU" dirty="0"/>
              <a:t>This work enabled the MTIA to consult with industry / stakeholders and ensure that the Vulnerable Road User contract clauses about to be required in major project contracts (e.g. MTP/WGTP) were supported by awareness, understanding of the requirements, guidance, tools, training and checklists during implementation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69863-179D-3E4F-BC2F-8252E48143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6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These clauses represent the full suite of clauses utilised on Billion dollar plus projects, MTIA presently has almost 50 active infrastructure projects.</a:t>
            </a:r>
          </a:p>
          <a:p>
            <a:r>
              <a:rPr lang="en-AU" dirty="0"/>
              <a:t>MTIA is now commencing VRU rollout on all projects by initially focussing on blind spot elimination, warning signage and driver training.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69863-179D-3E4F-BC2F-8252E48143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7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75863A-4428-A846-B290-9A5945E6EC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2761" y="-620946"/>
            <a:ext cx="10134815" cy="80413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5BD7AB0-3350-E64E-85FC-4B55ECC7953A}"/>
              </a:ext>
            </a:extLst>
          </p:cNvPr>
          <p:cNvSpPr/>
          <p:nvPr userDrawn="1"/>
        </p:nvSpPr>
        <p:spPr>
          <a:xfrm rot="20171969">
            <a:off x="-1244466" y="-1070373"/>
            <a:ext cx="8848000" cy="10659230"/>
          </a:xfrm>
          <a:prstGeom prst="rect">
            <a:avLst/>
          </a:prstGeom>
          <a:solidFill>
            <a:srgbClr val="EF6923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DCE1A9-220F-1945-9118-F66E59D7B037}"/>
              </a:ext>
            </a:extLst>
          </p:cNvPr>
          <p:cNvSpPr/>
          <p:nvPr userDrawn="1"/>
        </p:nvSpPr>
        <p:spPr>
          <a:xfrm rot="20171969">
            <a:off x="-1283939" y="-1029899"/>
            <a:ext cx="8155783" cy="106592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0482" y="2094544"/>
            <a:ext cx="5045447" cy="1284019"/>
          </a:xfrm>
        </p:spPr>
        <p:txBody>
          <a:bodyPr anchor="t">
            <a:normAutofit/>
          </a:bodyPr>
          <a:lstStyle>
            <a:lvl1pPr algn="l">
              <a:lnSpc>
                <a:spcPct val="84000"/>
              </a:lnSpc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482" y="3378563"/>
            <a:ext cx="5045447" cy="8462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A50189-724A-F74B-B6AC-8BF485789912}"/>
              </a:ext>
            </a:extLst>
          </p:cNvPr>
          <p:cNvGrpSpPr/>
          <p:nvPr userDrawn="1"/>
        </p:nvGrpSpPr>
        <p:grpSpPr>
          <a:xfrm>
            <a:off x="-87884" y="-144930"/>
            <a:ext cx="7761223" cy="7086738"/>
            <a:chOff x="-87884" y="-144930"/>
            <a:chExt cx="7761223" cy="70867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366D4B-3A39-6D4B-9E05-AAFF0D5C0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-87884" y="-144930"/>
              <a:ext cx="3638739" cy="708673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699372-352A-5341-BD41-2903ECA222F8}"/>
                </a:ext>
              </a:extLst>
            </p:cNvPr>
            <p:cNvSpPr/>
            <p:nvPr userDrawn="1"/>
          </p:nvSpPr>
          <p:spPr>
            <a:xfrm>
              <a:off x="251186" y="5944836"/>
              <a:ext cx="7422153" cy="62616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B933D-500B-A248-9795-B75F7357DE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800" y="6021225"/>
            <a:ext cx="7177598" cy="473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4995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0147"/>
            <a:ext cx="7886700" cy="465495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B6AFD4-459D-0F40-9599-2C7FDEE920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7"/>
            <a:ext cx="7886700" cy="984994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two column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3B44DB-7025-D647-9ED0-134F3A3D27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580147"/>
            <a:ext cx="7886700" cy="4704051"/>
          </a:xfrm>
        </p:spPr>
        <p:txBody>
          <a:bodyPr numCol="2" spcCol="216000"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6055200"/>
            <a:ext cx="9144000" cy="8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018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A252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-5" userDrawn="1">
          <p15:clr>
            <a:srgbClr val="F26B43"/>
          </p15:clr>
        </p15:guide>
        <p15:guide id="4" pos="5765" userDrawn="1">
          <p15:clr>
            <a:srgbClr val="F26B43"/>
          </p15:clr>
        </p15:guide>
        <p15:guide id="5" orient="horz" pos="-5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EE17DB-5FB8-8F46-91DF-EE4EF59BD2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000" dirty="0"/>
              <a:t>Vulnerable Road User Initiatives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3C43893-8021-AB4B-84CA-2B1A8FF07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482" y="3613232"/>
            <a:ext cx="5045447" cy="846220"/>
          </a:xfrm>
        </p:spPr>
        <p:txBody>
          <a:bodyPr/>
          <a:lstStyle/>
          <a:p>
            <a:r>
              <a:rPr lang="en-US" dirty="0"/>
              <a:t>23 February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4EC5A-DF42-4A47-B971-414088FAE8FB}"/>
              </a:ext>
            </a:extLst>
          </p:cNvPr>
          <p:cNvSpPr/>
          <p:nvPr/>
        </p:nvSpPr>
        <p:spPr>
          <a:xfrm>
            <a:off x="178677" y="6022428"/>
            <a:ext cx="7504386" cy="59908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17A720-8AB6-F146-B08B-9171A69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773" y="6091508"/>
            <a:ext cx="3024824" cy="4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71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F30EE-7D9A-48E3-8646-F06BDA68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45907"/>
          </a:xfrm>
        </p:spPr>
        <p:txBody>
          <a:bodyPr>
            <a:normAutofit fontScale="90000"/>
          </a:bodyPr>
          <a:lstStyle/>
          <a:p>
            <a:r>
              <a:rPr lang="en-AU" dirty="0"/>
              <a:t>VRU Site Photos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A07595-2914-4EF5-A238-E5E6BF779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210" y="1083500"/>
            <a:ext cx="4152303" cy="3219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7264D2-3CD8-4D3E-82AA-C6852F9A8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556" y="1083500"/>
            <a:ext cx="3432345" cy="4572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E68A0-6039-4916-BDA1-7E57A74F2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99" y="4090267"/>
            <a:ext cx="3537833" cy="26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5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C13B3-C465-4CB6-BC43-0CFB2549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09" y="236540"/>
            <a:ext cx="8336241" cy="385760"/>
          </a:xfrm>
        </p:spPr>
        <p:txBody>
          <a:bodyPr>
            <a:normAutofit fontScale="90000"/>
          </a:bodyPr>
          <a:lstStyle/>
          <a:p>
            <a:r>
              <a:rPr lang="en-AU" dirty="0"/>
              <a:t>VRU Education is Critical (swapping seats)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0D7B5C-0D37-4EBD-9E0D-74FD37B6D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419" y="808043"/>
            <a:ext cx="3876313" cy="24072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88AF0B-6B8D-4C24-A6D4-ED20818E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775" y="808043"/>
            <a:ext cx="3629535" cy="3758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E9042-CA73-4E84-BBE6-C2D6ED548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19" y="3642722"/>
            <a:ext cx="3999911" cy="25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25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561A-5B46-49D3-95A9-E7CB9FDDE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1A252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VRU Education is Critical (swapping seats)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7133-21BE-4C99-8D9A-CAC9BE1FD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8925"/>
            <a:ext cx="7886700" cy="5066178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Truck drivers have no visibility of you when you’re in front of the truck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Visibility is so minimal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would have thought you could see a lot more from the truck than you can actually see by sitting up here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Oh my god, just keep clear of trucks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helps people understand how trucks need to manoeuvre around tight corners in the city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only really comes to life when your really sitting up in the truck 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a nutshell, they (drivers) just can’t see you, that’s confronting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From today, I think I will stop in different places around trucks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That will be a bit of a tweak on my behaviour</a:t>
            </a:r>
            <a:endParaRPr lang="en-AU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3532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A5EE07-DFAB-D244-9088-D8986F1BF9B0}"/>
              </a:ext>
            </a:extLst>
          </p:cNvPr>
          <p:cNvSpPr/>
          <p:nvPr/>
        </p:nvSpPr>
        <p:spPr>
          <a:xfrm flipH="1">
            <a:off x="-253630" y="0"/>
            <a:ext cx="11201253" cy="995425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028EB-ADEA-B042-8B7B-BBAE01C7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4645"/>
            <a:ext cx="9144000" cy="984994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EF6923"/>
                </a:solidFill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6D140-58AB-284E-A3FF-EB66101C86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 rot="16200000">
            <a:off x="4905795" y="1840514"/>
            <a:ext cx="3766894" cy="7336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9E8AD5-A53A-284C-A6A7-244AEE4342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661317" y="-299405"/>
            <a:ext cx="4456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9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C47B-F59B-6746-B282-E8623E5E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107" y="312785"/>
            <a:ext cx="7886700" cy="9849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Victoria’s Big Build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1B6C5F-80F3-0B4F-BEF0-0C58B6522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107" y="1276553"/>
            <a:ext cx="6145352" cy="4664404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AU" altLang="en-US" dirty="0">
                <a:solidFill>
                  <a:schemeClr val="bg1"/>
                </a:solidFill>
              </a:rPr>
              <a:t>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3933F-8187-4E4E-83CA-C4A01981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89" y="5937367"/>
            <a:ext cx="8779822" cy="622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B9E878-B129-4890-ACDE-7319F1AC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6364"/>
            <a:ext cx="9144000" cy="5205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56DCD6-CA0B-4E48-A83C-09E130D82C50}"/>
              </a:ext>
            </a:extLst>
          </p:cNvPr>
          <p:cNvSpPr txBox="1"/>
          <p:nvPr/>
        </p:nvSpPr>
        <p:spPr>
          <a:xfrm>
            <a:off x="469127" y="492981"/>
            <a:ext cx="708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Major Transport Infrastructure Authority – MTIA Who We Are</a:t>
            </a:r>
          </a:p>
        </p:txBody>
      </p:sp>
    </p:spTree>
    <p:extLst>
      <p:ext uri="{BB962C8B-B14F-4D97-AF65-F5344CB8AC3E}">
        <p14:creationId xmlns:p14="http://schemas.microsoft.com/office/powerpoint/2010/main" val="96436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95428E7-7289-9E42-B9CC-44C350A0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7831"/>
            <a:ext cx="7886700" cy="334589"/>
          </a:xfrm>
        </p:spPr>
        <p:txBody>
          <a:bodyPr>
            <a:normAutofit fontScale="90000"/>
          </a:bodyPr>
          <a:lstStyle/>
          <a:p>
            <a:r>
              <a:rPr lang="en-US" dirty="0"/>
              <a:t>2016 – 2019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86D659-50AB-49AA-BD1D-6C41FB166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36" y="612250"/>
            <a:ext cx="8423501" cy="59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7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FC6B4-A9CF-47CE-AD57-8C27D7FB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490"/>
            <a:ext cx="7886700" cy="565177"/>
          </a:xfrm>
        </p:spPr>
        <p:txBody>
          <a:bodyPr>
            <a:normAutofit fontScale="90000"/>
          </a:bodyPr>
          <a:lstStyle/>
          <a:p>
            <a:r>
              <a:rPr lang="en-AU" dirty="0"/>
              <a:t>Typical Contract Requirements E.G.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85401C6-96EA-4F96-A17D-79242DBFD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6835" y="712691"/>
            <a:ext cx="7840407" cy="5432618"/>
          </a:xfrm>
        </p:spPr>
      </p:pic>
    </p:spTree>
    <p:extLst>
      <p:ext uri="{BB962C8B-B14F-4D97-AF65-F5344CB8AC3E}">
        <p14:creationId xmlns:p14="http://schemas.microsoft.com/office/powerpoint/2010/main" val="249843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4D30-1AD1-4043-BD34-AAC24F1BA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Implementation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D73B5-45B7-46FD-AFD9-4EC20D55F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Major urban projects first (Metro Tunnel, Westgate Tunnel, North East Link all have VRU requirements)</a:t>
            </a:r>
          </a:p>
          <a:p>
            <a:r>
              <a:rPr lang="en-AU" dirty="0"/>
              <a:t>Other projects – progressively requiring blind spot elimination / warning signs / driver training in contracts</a:t>
            </a:r>
          </a:p>
          <a:p>
            <a:r>
              <a:rPr lang="en-AU" dirty="0"/>
              <a:t>Some projects also requiring side underrun / left turn audible alarms dependent on project VRU risk profile.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AA2C5-59AC-420F-ADD1-A277B493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33371"/>
          </a:xfrm>
        </p:spPr>
        <p:txBody>
          <a:bodyPr>
            <a:normAutofit fontScale="90000"/>
          </a:bodyPr>
          <a:lstStyle/>
          <a:p>
            <a:r>
              <a:rPr lang="en-AU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EF5AE-9616-4D62-A4A1-D49B959C3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85962"/>
            <a:ext cx="8038272" cy="5249141"/>
          </a:xfrm>
        </p:spPr>
        <p:txBody>
          <a:bodyPr>
            <a:normAutofit lnSpcReduction="10000"/>
          </a:bodyPr>
          <a:lstStyle/>
          <a:p>
            <a:r>
              <a:rPr lang="en-AU" dirty="0"/>
              <a:t>VRU requirements perceived as one way (onus on the industry, not the VRU’s to comply)</a:t>
            </a:r>
          </a:p>
          <a:p>
            <a:r>
              <a:rPr lang="en-AU" dirty="0"/>
              <a:t>The construction industry needed time to understand how to operationalise the requirements – we asked for too much too quickly – needed to stage the implementation.</a:t>
            </a:r>
          </a:p>
          <a:p>
            <a:r>
              <a:rPr lang="en-AU" dirty="0"/>
              <a:t>Major contracts now require a </a:t>
            </a:r>
            <a:r>
              <a:rPr lang="en-AU"/>
              <a:t>VRU coordinator</a:t>
            </a:r>
            <a:endParaRPr lang="en-AU" dirty="0"/>
          </a:p>
          <a:p>
            <a:r>
              <a:rPr lang="en-AU" dirty="0"/>
              <a:t>A joint working group developed a heavy vehicle specification to translate contractual requirements to operational requirements</a:t>
            </a:r>
          </a:p>
          <a:p>
            <a:r>
              <a:rPr lang="en-AU" dirty="0"/>
              <a:t>Truck fleet age is an issue for retrofitting of equipment such as side underrun where engineering certification was required</a:t>
            </a:r>
          </a:p>
        </p:txBody>
      </p:sp>
    </p:spTree>
    <p:extLst>
      <p:ext uri="{BB962C8B-B14F-4D97-AF65-F5344CB8AC3E}">
        <p14:creationId xmlns:p14="http://schemas.microsoft.com/office/powerpoint/2010/main" val="18716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42A3F-08C4-47A1-A00E-9B2EE012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1A252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Challenges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92EFE-343B-4211-A189-B5246EF58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0121"/>
            <a:ext cx="7886700" cy="4884981"/>
          </a:xfrm>
        </p:spPr>
        <p:txBody>
          <a:bodyPr>
            <a:normAutofit lnSpcReduction="10000"/>
          </a:bodyPr>
          <a:lstStyle/>
          <a:p>
            <a:pPr lvl="0"/>
            <a:r>
              <a:rPr lang="en-AU" sz="2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Left Turn audible alarm technology was not readily available in Australia initially (there are now suppliers / installers)</a:t>
            </a:r>
          </a:p>
          <a:p>
            <a:pPr lvl="0"/>
            <a:r>
              <a:rPr lang="en-AU" dirty="0">
                <a:solidFill>
                  <a:prstClr val="black">
                    <a:lumMod val="85000"/>
                    <a:lumOff val="15000"/>
                  </a:prstClr>
                </a:solidFill>
              </a:rPr>
              <a:t>Not all aspects of the driver training  program are accepted by industry (e.g. on bike)</a:t>
            </a:r>
          </a:p>
          <a:p>
            <a:r>
              <a:rPr lang="en-AU" dirty="0"/>
              <a:t>Managing / coordinating interfaces between:</a:t>
            </a:r>
          </a:p>
          <a:p>
            <a:pPr lvl="1"/>
            <a:r>
              <a:rPr lang="en-AU" dirty="0"/>
              <a:t> site access points and complex VRU movement zones</a:t>
            </a:r>
          </a:p>
          <a:p>
            <a:pPr lvl="1"/>
            <a:r>
              <a:rPr lang="en-AU" dirty="0"/>
              <a:t>Placement / management of queuing trucks </a:t>
            </a:r>
          </a:p>
          <a:p>
            <a:pPr lvl="1"/>
            <a:r>
              <a:rPr lang="en-AU" dirty="0"/>
              <a:t>adjoining project activities using heavy vehicles (not MTIA related) but presence of these trucks causes confusion and saturates local areas creating VRU hazards</a:t>
            </a:r>
          </a:p>
          <a:p>
            <a:r>
              <a:rPr lang="en-AU" dirty="0"/>
              <a:t>Pedestrian / Cyclist behaviour in urban environments (walking / riding into vehicles)</a:t>
            </a:r>
          </a:p>
        </p:txBody>
      </p:sp>
    </p:spTree>
    <p:extLst>
      <p:ext uri="{BB962C8B-B14F-4D97-AF65-F5344CB8AC3E}">
        <p14:creationId xmlns:p14="http://schemas.microsoft.com/office/powerpoint/2010/main" val="58869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CCE0F-A675-4310-9838-8FE891730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3800"/>
            <a:ext cx="7886700" cy="469761"/>
          </a:xfrm>
        </p:spPr>
        <p:txBody>
          <a:bodyPr>
            <a:normAutofit fontScale="90000"/>
          </a:bodyPr>
          <a:lstStyle/>
          <a:p>
            <a:r>
              <a:rPr lang="en-AU" dirty="0"/>
              <a:t>VRU fitted Trucks –reference photos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9FA8C0-23B4-4C1A-88AA-B39D5B7FF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823912"/>
            <a:ext cx="1964200" cy="52101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738865-50C4-4334-8AAE-65B3403B2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009" y="747472"/>
            <a:ext cx="2765149" cy="2742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840DB9-2258-488C-9644-5329B43E3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12" y="663561"/>
            <a:ext cx="2085975" cy="2305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5314D6-D964-4D0C-A1E3-870F20517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943" y="3650455"/>
            <a:ext cx="2867308" cy="3120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B81D22-53C8-4361-BF22-572340A92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12" y="2681867"/>
            <a:ext cx="2714625" cy="2162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523C36-C19B-4DA0-BBC7-DA9AA7198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0211" y="4564367"/>
            <a:ext cx="2465692" cy="20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5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F30EE-7D9A-48E3-8646-F06BDA68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45907"/>
          </a:xfrm>
        </p:spPr>
        <p:txBody>
          <a:bodyPr>
            <a:normAutofit fontScale="90000"/>
          </a:bodyPr>
          <a:lstStyle/>
          <a:p>
            <a:r>
              <a:rPr lang="en-AU" dirty="0"/>
              <a:t>VRU - Site Photos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779AA3-92C7-4718-97EC-DEC635D22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110" y="974544"/>
            <a:ext cx="4728335" cy="315444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AD718-9262-403C-9424-8F2A145E0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429000"/>
            <a:ext cx="3700593" cy="2773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6DC5E-C855-4453-88D4-D60C0EA27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21" y="4304822"/>
            <a:ext cx="2526987" cy="189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5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6C2263BFE2F040A8B7DCE902D3858A" ma:contentTypeVersion="10" ma:contentTypeDescription="Create a new document." ma:contentTypeScope="" ma:versionID="2a5d85c0e6532102dc7603358bbeeb79">
  <xsd:schema xmlns:xsd="http://www.w3.org/2001/XMLSchema" xmlns:xs="http://www.w3.org/2001/XMLSchema" xmlns:p="http://schemas.microsoft.com/office/2006/metadata/properties" xmlns:ns2="e64091d8-31d9-4207-a679-30382ba364d4" targetNamespace="http://schemas.microsoft.com/office/2006/metadata/properties" ma:root="true" ma:fieldsID="b7358e8e6b24bfd20b8d64d6ea72eba6" ns2:_="">
    <xsd:import namespace="e64091d8-31d9-4207-a679-30382ba364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091d8-31d9-4207-a679-30382ba364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38322B-680E-4102-8D05-4FA5D8E47E7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617AE6C-832D-4D1F-934B-333746456C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8D3926-9132-4363-84AA-E0B157B2E5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4091d8-31d9-4207-a679-30382ba364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5711</TotalTime>
  <Words>621</Words>
  <Application>Microsoft Office PowerPoint</Application>
  <PresentationFormat>On-screen Show (4:3)</PresentationFormat>
  <Paragraphs>51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Symbol</vt:lpstr>
      <vt:lpstr>Office Theme</vt:lpstr>
      <vt:lpstr>Vulnerable Road User Initiatives</vt:lpstr>
      <vt:lpstr>Victoria’s Big Build</vt:lpstr>
      <vt:lpstr>2016 – 2019 </vt:lpstr>
      <vt:lpstr>Typical Contract Requirements E.G.</vt:lpstr>
      <vt:lpstr>Implementation Strategy</vt:lpstr>
      <vt:lpstr>Challenges</vt:lpstr>
      <vt:lpstr>Challenges</vt:lpstr>
      <vt:lpstr>VRU fitted Trucks –reference photos </vt:lpstr>
      <vt:lpstr>VRU - Site Photos</vt:lpstr>
      <vt:lpstr>VRU Site Photos</vt:lpstr>
      <vt:lpstr>VRU Education is Critical (swapping seats)</vt:lpstr>
      <vt:lpstr>VRU Education is Critical (swapping seats)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Kargin</dc:creator>
  <cp:lastModifiedBy>Ian J McLeod (MTIA)</cp:lastModifiedBy>
  <cp:revision>154</cp:revision>
  <cp:lastPrinted>2019-09-08T23:13:06Z</cp:lastPrinted>
  <dcterms:created xsi:type="dcterms:W3CDTF">2016-10-14T01:33:15Z</dcterms:created>
  <dcterms:modified xsi:type="dcterms:W3CDTF">2022-02-18T01:01:01Z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0x0101004E6C2263BFE2F040A8B7DCE902D3858A</vt:lpwstr>
  </property>
  <property fmtid="{D5CDD505-2E9C-101B-9397-08002B2CF9AE}" pid="3" name="Order">
    <vt:r8>51500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